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lacial Indifference Bold" charset="1" panose="00000800000000000000"/>
      <p:regular r:id="rId18"/>
    </p:embeddedFont>
    <p:embeddedFont>
      <p:font typeface="Bricolage Grotesque" charset="1" panose="020B0605040402000204"/>
      <p:regular r:id="rId19"/>
    </p:embeddedFont>
    <p:embeddedFont>
      <p:font typeface="Bricolage Grotesque Bold" charset="1" panose="020B060504040200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33582" y="5809056"/>
            <a:ext cx="11020835" cy="1744106"/>
            <a:chOff x="0" y="0"/>
            <a:chExt cx="2902607" cy="459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02607" cy="459353"/>
            </a:xfrm>
            <a:custGeom>
              <a:avLst/>
              <a:gdLst/>
              <a:ahLst/>
              <a:cxnLst/>
              <a:rect r="r" b="b" t="t" l="l"/>
              <a:pathLst>
                <a:path h="459353" w="2902607">
                  <a:moveTo>
                    <a:pt x="70248" y="0"/>
                  </a:moveTo>
                  <a:lnTo>
                    <a:pt x="2832359" y="0"/>
                  </a:lnTo>
                  <a:cubicBezTo>
                    <a:pt x="2871156" y="0"/>
                    <a:pt x="2902607" y="31451"/>
                    <a:pt x="2902607" y="70248"/>
                  </a:cubicBezTo>
                  <a:lnTo>
                    <a:pt x="2902607" y="389105"/>
                  </a:lnTo>
                  <a:cubicBezTo>
                    <a:pt x="2902607" y="427902"/>
                    <a:pt x="2871156" y="459353"/>
                    <a:pt x="2832359" y="459353"/>
                  </a:cubicBezTo>
                  <a:lnTo>
                    <a:pt x="70248" y="459353"/>
                  </a:lnTo>
                  <a:cubicBezTo>
                    <a:pt x="31451" y="459353"/>
                    <a:pt x="0" y="427902"/>
                    <a:pt x="0" y="389105"/>
                  </a:cubicBezTo>
                  <a:lnTo>
                    <a:pt x="0" y="70248"/>
                  </a:lnTo>
                  <a:cubicBezTo>
                    <a:pt x="0" y="31451"/>
                    <a:pt x="31451" y="0"/>
                    <a:pt x="70248" y="0"/>
                  </a:cubicBezTo>
                  <a:close/>
                </a:path>
              </a:pathLst>
            </a:custGeom>
            <a:solidFill>
              <a:srgbClr val="FBB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02607" cy="497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74851" y="3003828"/>
            <a:ext cx="12938298" cy="2805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30"/>
              </a:lnSpc>
            </a:pPr>
            <a:r>
              <a:rPr lang="en-US" sz="16307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Kitchen Pilot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27539" y="6002225"/>
            <a:ext cx="9032922" cy="127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0"/>
              </a:lnSpc>
            </a:pPr>
            <a:r>
              <a:rPr lang="en-US" sz="3671" spc="488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Your AI compliance partner for Malaysian F&amp;B SMEs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33582" y="8486775"/>
            <a:ext cx="11020835" cy="7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Presented By Team AAA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BB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39270" y="838200"/>
            <a:ext cx="16609461" cy="160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14"/>
              </a:lnSpc>
            </a:pPr>
            <a:r>
              <a:rPr lang="en-US" b="true" sz="936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6657" y="5159741"/>
            <a:ext cx="4786320" cy="262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AI trained on Malaysian F&amp;B laws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RAG over DBKL, KKM, food hygiene, premise guidelines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Answers in BM &amp; English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6657" y="3831206"/>
            <a:ext cx="4786320" cy="137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Cikgu Compliance (AI Chat)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50840" y="5159741"/>
            <a:ext cx="4786320" cy="209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Automated compliance checker. 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Identify missing permits like Signage or Liquor licenses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50840" y="4178855"/>
            <a:ext cx="4786320" cy="68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Permit Checker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46760" y="5159741"/>
            <a:ext cx="5112540" cy="209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Upload SOP and optionally an official compliance doc. 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AI detects missing parts.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Summaries + recommendations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46760" y="4178855"/>
            <a:ext cx="4786320" cy="68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Smart Auditor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BB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39270" y="838200"/>
            <a:ext cx="16609461" cy="160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14"/>
              </a:lnSpc>
            </a:pPr>
            <a:r>
              <a:rPr lang="en-US" b="true" sz="936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WHAT MAKES US DIFFERENT?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2679" y="4970592"/>
            <a:ext cx="4786320" cy="262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AI trained on Malaysian F&amp;B laws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RAG over DBKL, KKM, food hygiene, premise guidelines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Answers in BM &amp; English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2679" y="3642056"/>
            <a:ext cx="4786320" cy="137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Cikgu Compliance (AI Chat)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86862" y="4970592"/>
            <a:ext cx="4786320" cy="209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Automated compliance checker. 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Identify missing permits like Signage or Liquor licenses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86862" y="3989705"/>
            <a:ext cx="4786320" cy="68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Permit Checker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82781" y="4970592"/>
            <a:ext cx="5112540" cy="209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Upload SOP and optionally an official compliance doc. 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AI detects missing parts.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Summaries + recommendations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82781" y="3989705"/>
            <a:ext cx="4786320" cy="68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Smart Auditor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19515" y="5800847"/>
            <a:ext cx="10448970" cy="1318897"/>
            <a:chOff x="0" y="0"/>
            <a:chExt cx="2751992" cy="3473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1992" cy="347364"/>
            </a:xfrm>
            <a:custGeom>
              <a:avLst/>
              <a:gdLst/>
              <a:ahLst/>
              <a:cxnLst/>
              <a:rect r="r" b="b" t="t" l="l"/>
              <a:pathLst>
                <a:path h="347364" w="2751992">
                  <a:moveTo>
                    <a:pt x="74093" y="0"/>
                  </a:moveTo>
                  <a:lnTo>
                    <a:pt x="2677900" y="0"/>
                  </a:lnTo>
                  <a:cubicBezTo>
                    <a:pt x="2697550" y="0"/>
                    <a:pt x="2716396" y="7806"/>
                    <a:pt x="2730291" y="21701"/>
                  </a:cubicBezTo>
                  <a:cubicBezTo>
                    <a:pt x="2744186" y="35596"/>
                    <a:pt x="2751992" y="54442"/>
                    <a:pt x="2751992" y="74093"/>
                  </a:cubicBezTo>
                  <a:lnTo>
                    <a:pt x="2751992" y="273271"/>
                  </a:lnTo>
                  <a:cubicBezTo>
                    <a:pt x="2751992" y="314191"/>
                    <a:pt x="2718820" y="347364"/>
                    <a:pt x="2677900" y="347364"/>
                  </a:cubicBezTo>
                  <a:lnTo>
                    <a:pt x="74093" y="347364"/>
                  </a:lnTo>
                  <a:cubicBezTo>
                    <a:pt x="54442" y="347364"/>
                    <a:pt x="35596" y="339558"/>
                    <a:pt x="21701" y="325663"/>
                  </a:cubicBezTo>
                  <a:cubicBezTo>
                    <a:pt x="7806" y="311768"/>
                    <a:pt x="0" y="292922"/>
                    <a:pt x="0" y="273271"/>
                  </a:cubicBezTo>
                  <a:lnTo>
                    <a:pt x="0" y="74093"/>
                  </a:lnTo>
                  <a:cubicBezTo>
                    <a:pt x="0" y="54442"/>
                    <a:pt x="7806" y="35596"/>
                    <a:pt x="21701" y="21701"/>
                  </a:cubicBezTo>
                  <a:cubicBezTo>
                    <a:pt x="35596" y="7806"/>
                    <a:pt x="54442" y="0"/>
                    <a:pt x="74093" y="0"/>
                  </a:cubicBezTo>
                  <a:close/>
                </a:path>
              </a:pathLst>
            </a:custGeom>
            <a:solidFill>
              <a:srgbClr val="FBB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51992" cy="385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674851" y="3003828"/>
            <a:ext cx="12938298" cy="279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830"/>
              </a:lnSpc>
            </a:pPr>
            <a:r>
              <a:rPr lang="en-US" b="true" sz="1630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41372" y="5914500"/>
            <a:ext cx="9805256" cy="186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085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Streamlining permits. Simplifying regulations. Focusing on food.</a:t>
            </a:r>
          </a:p>
          <a:p>
            <a:pPr algn="ctr">
              <a:lnSpc>
                <a:spcPts val="64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633582" y="8486775"/>
            <a:ext cx="11020835" cy="77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Presented By Team AAA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07134"/>
            <a:ext cx="8997392" cy="242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7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Malaysian F&amp;B owners are drowning in bureaucracy. From local council licenses to Halal certifications and KKM health standards, the regulatory landscape is fragmented and confusing.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545097"/>
            <a:ext cx="7858167" cy="74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43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Running a restaurant is hard.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858344" y="0"/>
            <a:ext cx="6429656" cy="10287000"/>
            <a:chOff x="0" y="0"/>
            <a:chExt cx="792462" cy="12678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2462" cy="1267883"/>
            </a:xfrm>
            <a:custGeom>
              <a:avLst/>
              <a:gdLst/>
              <a:ahLst/>
              <a:cxnLst/>
              <a:rect r="r" b="b" t="t" l="l"/>
              <a:pathLst>
                <a:path h="1267883" w="792462">
                  <a:moveTo>
                    <a:pt x="0" y="0"/>
                  </a:moveTo>
                  <a:lnTo>
                    <a:pt x="792462" y="0"/>
                  </a:lnTo>
                  <a:lnTo>
                    <a:pt x="792462" y="1267883"/>
                  </a:lnTo>
                  <a:lnTo>
                    <a:pt x="0" y="1267883"/>
                  </a:lnTo>
                  <a:close/>
                </a:path>
              </a:pathLst>
            </a:custGeom>
            <a:blipFill>
              <a:blip r:embed="rId2"/>
              <a:stretch>
                <a:fillRect l="-69885" t="0" r="-6988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5387476"/>
            <a:ext cx="9308756" cy="3870824"/>
            <a:chOff x="0" y="0"/>
            <a:chExt cx="2451689" cy="10194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1689" cy="1019476"/>
            </a:xfrm>
            <a:custGeom>
              <a:avLst/>
              <a:gdLst/>
              <a:ahLst/>
              <a:cxnLst/>
              <a:rect r="r" b="b" t="t" l="l"/>
              <a:pathLst>
                <a:path h="1019476" w="2451689">
                  <a:moveTo>
                    <a:pt x="0" y="0"/>
                  </a:moveTo>
                  <a:lnTo>
                    <a:pt x="2451689" y="0"/>
                  </a:lnTo>
                  <a:lnTo>
                    <a:pt x="2451689" y="1019476"/>
                  </a:lnTo>
                  <a:lnTo>
                    <a:pt x="0" y="1019476"/>
                  </a:lnTo>
                  <a:close/>
                </a:path>
              </a:pathLst>
            </a:custGeom>
            <a:solidFill>
              <a:srgbClr val="FBB03B">
                <a:alpha val="4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51689" cy="1057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84382" y="5565103"/>
            <a:ext cx="7858167" cy="746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80"/>
              </a:lnSpc>
            </a:pPr>
            <a:r>
              <a:rPr lang="en-US" sz="43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The Cost of Non-Compliance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4382" y="6246466"/>
            <a:ext cx="8997392" cy="242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27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Missed renewals lead to hefty fines, operational shutdowns, and loss of reputation. Owners spend hours decoding legal jargon instead of managing their kitchen.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3303" y="1267463"/>
            <a:ext cx="6829348" cy="160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14"/>
              </a:lnSpc>
            </a:pPr>
            <a:r>
              <a:rPr lang="en-US" b="true" sz="936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PROBLEM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4275416"/>
            <a:ext cx="5177895" cy="3870824"/>
            <a:chOff x="0" y="0"/>
            <a:chExt cx="1363725" cy="1019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3725" cy="1019476"/>
            </a:xfrm>
            <a:custGeom>
              <a:avLst/>
              <a:gdLst/>
              <a:ahLst/>
              <a:cxnLst/>
              <a:rect r="r" b="b" t="t" l="l"/>
              <a:pathLst>
                <a:path h="1019476" w="1363725">
                  <a:moveTo>
                    <a:pt x="0" y="0"/>
                  </a:moveTo>
                  <a:lnTo>
                    <a:pt x="1363725" y="0"/>
                  </a:lnTo>
                  <a:lnTo>
                    <a:pt x="1363725" y="1019476"/>
                  </a:lnTo>
                  <a:lnTo>
                    <a:pt x="0" y="1019476"/>
                  </a:lnTo>
                  <a:close/>
                </a:path>
              </a:pathLst>
            </a:custGeom>
            <a:solidFill>
              <a:srgbClr val="FBB03B">
                <a:alpha val="6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63725" cy="1057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49495" y="4275416"/>
            <a:ext cx="5172435" cy="3870824"/>
            <a:chOff x="0" y="0"/>
            <a:chExt cx="1362287" cy="10194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62287" cy="1019476"/>
            </a:xfrm>
            <a:custGeom>
              <a:avLst/>
              <a:gdLst/>
              <a:ahLst/>
              <a:cxnLst/>
              <a:rect r="r" b="b" t="t" l="l"/>
              <a:pathLst>
                <a:path h="1019476" w="1362287">
                  <a:moveTo>
                    <a:pt x="0" y="0"/>
                  </a:moveTo>
                  <a:lnTo>
                    <a:pt x="1362287" y="0"/>
                  </a:lnTo>
                  <a:lnTo>
                    <a:pt x="1362287" y="1019476"/>
                  </a:lnTo>
                  <a:lnTo>
                    <a:pt x="0" y="1019476"/>
                  </a:lnTo>
                  <a:close/>
                </a:path>
              </a:pathLst>
            </a:custGeom>
            <a:solidFill>
              <a:srgbClr val="FBB03B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62287" cy="1057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67815" y="4275416"/>
            <a:ext cx="5191485" cy="3870824"/>
            <a:chOff x="0" y="0"/>
            <a:chExt cx="1367305" cy="10194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7305" cy="1019476"/>
            </a:xfrm>
            <a:custGeom>
              <a:avLst/>
              <a:gdLst/>
              <a:ahLst/>
              <a:cxnLst/>
              <a:rect r="r" b="b" t="t" l="l"/>
              <a:pathLst>
                <a:path h="1019476" w="1367305">
                  <a:moveTo>
                    <a:pt x="0" y="0"/>
                  </a:moveTo>
                  <a:lnTo>
                    <a:pt x="1367305" y="0"/>
                  </a:lnTo>
                  <a:lnTo>
                    <a:pt x="1367305" y="1019476"/>
                  </a:lnTo>
                  <a:lnTo>
                    <a:pt x="0" y="1019476"/>
                  </a:lnTo>
                  <a:close/>
                </a:path>
              </a:pathLst>
            </a:custGeom>
            <a:solidFill>
              <a:srgbClr val="FBB03B">
                <a:alpha val="6000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67305" cy="1057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11061" y="4748537"/>
            <a:ext cx="4431311" cy="181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27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icensing feels confusing and intimidating, causing delays.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26071" y="4748537"/>
            <a:ext cx="4431311" cy="242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27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Information is scattered across different agencies (KKM, Bomba, Local Council).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45628" y="4748537"/>
            <a:ext cx="4431311" cy="181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27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Owners struggle to manage multiple permits, SOPs, and documentation.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194504"/>
            <a:ext cx="14531944" cy="68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Malaysian F&amp;B SMEs face multiple compliance challenges: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65555" y="2154877"/>
            <a:ext cx="8188472" cy="280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16"/>
              </a:lnSpc>
            </a:pPr>
            <a:r>
              <a:rPr lang="en-US" sz="10400" b="true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TARGET USER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6429656" cy="10287000"/>
            <a:chOff x="0" y="0"/>
            <a:chExt cx="792462" cy="12678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462" cy="1267883"/>
            </a:xfrm>
            <a:custGeom>
              <a:avLst/>
              <a:gdLst/>
              <a:ahLst/>
              <a:cxnLst/>
              <a:rect r="r" b="b" t="t" l="l"/>
              <a:pathLst>
                <a:path h="1267883" w="792462">
                  <a:moveTo>
                    <a:pt x="0" y="0"/>
                  </a:moveTo>
                  <a:lnTo>
                    <a:pt x="792462" y="0"/>
                  </a:lnTo>
                  <a:lnTo>
                    <a:pt x="792462" y="1267883"/>
                  </a:lnTo>
                  <a:lnTo>
                    <a:pt x="0" y="1267883"/>
                  </a:lnTo>
                  <a:close/>
                </a:path>
              </a:pathLst>
            </a:custGeom>
            <a:blipFill>
              <a:blip r:embed="rId2"/>
              <a:stretch>
                <a:fillRect l="-3379" t="0" r="-337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225977" y="5069927"/>
            <a:ext cx="8388999" cy="394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6"/>
              </a:lnSpc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Small restaurant owners, cafés,</a:t>
            </a:r>
          </a:p>
          <a:p>
            <a:pPr algn="l">
              <a:lnSpc>
                <a:spcPts val="6336"/>
              </a:lnSpc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food stalls, cloud kitchens,</a:t>
            </a:r>
          </a:p>
          <a:p>
            <a:pPr algn="l">
              <a:lnSpc>
                <a:spcPts val="6336"/>
              </a:lnSpc>
            </a:pPr>
            <a:r>
              <a:rPr lang="en-US" sz="36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home-based food sellers</a:t>
            </a:r>
          </a:p>
          <a:p>
            <a:pPr algn="l">
              <a:lnSpc>
                <a:spcPts val="6336"/>
              </a:lnSpc>
            </a:pPr>
            <a:r>
              <a:rPr lang="en-US" sz="3600">
                <a:solidFill>
                  <a:srgbClr val="737373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who lack dedicated legal or HR teams.</a:t>
            </a:r>
          </a:p>
          <a:p>
            <a:pPr algn="l">
              <a:lnSpc>
                <a:spcPts val="633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BB0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7747" y="2838724"/>
            <a:ext cx="15832507" cy="4609551"/>
            <a:chOff x="0" y="0"/>
            <a:chExt cx="1209977" cy="3522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9977" cy="352279"/>
            </a:xfrm>
            <a:custGeom>
              <a:avLst/>
              <a:gdLst/>
              <a:ahLst/>
              <a:cxnLst/>
              <a:rect r="r" b="b" t="t" l="l"/>
              <a:pathLst>
                <a:path h="352279" w="1209977">
                  <a:moveTo>
                    <a:pt x="9551" y="0"/>
                  </a:moveTo>
                  <a:lnTo>
                    <a:pt x="1200427" y="0"/>
                  </a:lnTo>
                  <a:cubicBezTo>
                    <a:pt x="1202960" y="0"/>
                    <a:pt x="1205389" y="1006"/>
                    <a:pt x="1207180" y="2797"/>
                  </a:cubicBezTo>
                  <a:cubicBezTo>
                    <a:pt x="1208971" y="4588"/>
                    <a:pt x="1209977" y="7018"/>
                    <a:pt x="1209977" y="9551"/>
                  </a:cubicBezTo>
                  <a:lnTo>
                    <a:pt x="1209977" y="342728"/>
                  </a:lnTo>
                  <a:cubicBezTo>
                    <a:pt x="1209977" y="345261"/>
                    <a:pt x="1208971" y="347690"/>
                    <a:pt x="1207180" y="349481"/>
                  </a:cubicBezTo>
                  <a:cubicBezTo>
                    <a:pt x="1205389" y="351272"/>
                    <a:pt x="1202960" y="352279"/>
                    <a:pt x="1200427" y="352279"/>
                  </a:cubicBezTo>
                  <a:lnTo>
                    <a:pt x="9551" y="352279"/>
                  </a:lnTo>
                  <a:cubicBezTo>
                    <a:pt x="7018" y="352279"/>
                    <a:pt x="4588" y="351272"/>
                    <a:pt x="2797" y="349481"/>
                  </a:cubicBezTo>
                  <a:cubicBezTo>
                    <a:pt x="1006" y="347690"/>
                    <a:pt x="0" y="345261"/>
                    <a:pt x="0" y="342728"/>
                  </a:cubicBezTo>
                  <a:lnTo>
                    <a:pt x="0" y="9551"/>
                  </a:lnTo>
                  <a:cubicBezTo>
                    <a:pt x="0" y="7018"/>
                    <a:pt x="1006" y="4588"/>
                    <a:pt x="2797" y="2797"/>
                  </a:cubicBezTo>
                  <a:cubicBezTo>
                    <a:pt x="4588" y="1006"/>
                    <a:pt x="7018" y="0"/>
                    <a:pt x="9551" y="0"/>
                  </a:cubicBezTo>
                  <a:close/>
                </a:path>
              </a:pathLst>
            </a:custGeom>
            <a:solidFill>
              <a:srgbClr val="FFFF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09977" cy="39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75098" y="4504443"/>
            <a:ext cx="11737804" cy="143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6"/>
              </a:lnSpc>
            </a:pPr>
            <a:r>
              <a:rPr lang="en-US" b="true" sz="104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OUR SOLUTIONS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86996" y="2065902"/>
            <a:ext cx="9793164" cy="77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We want to make compliance less scary and encourage SMEs to apply for the required permits early to avoid penalties and delays.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78615" y="2939766"/>
            <a:ext cx="2142404" cy="214240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B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82143" y="3421012"/>
            <a:ext cx="935348" cy="1179911"/>
          </a:xfrm>
          <a:custGeom>
            <a:avLst/>
            <a:gdLst/>
            <a:ahLst/>
            <a:cxnLst/>
            <a:rect r="r" b="b" t="t" l="l"/>
            <a:pathLst>
              <a:path h="1179911" w="935348">
                <a:moveTo>
                  <a:pt x="0" y="0"/>
                </a:moveTo>
                <a:lnTo>
                  <a:pt x="935348" y="0"/>
                </a:lnTo>
                <a:lnTo>
                  <a:pt x="935348" y="1179911"/>
                </a:lnTo>
                <a:lnTo>
                  <a:pt x="0" y="117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072798" y="2939766"/>
            <a:ext cx="2142404" cy="21424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B03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68718" y="2939766"/>
            <a:ext cx="2142404" cy="214240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B03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642653" y="3472741"/>
            <a:ext cx="1002695" cy="1076453"/>
          </a:xfrm>
          <a:custGeom>
            <a:avLst/>
            <a:gdLst/>
            <a:ahLst/>
            <a:cxnLst/>
            <a:rect r="r" b="b" t="t" l="l"/>
            <a:pathLst>
              <a:path h="1076453" w="1002695">
                <a:moveTo>
                  <a:pt x="0" y="0"/>
                </a:moveTo>
                <a:lnTo>
                  <a:pt x="1002694" y="0"/>
                </a:lnTo>
                <a:lnTo>
                  <a:pt x="1002694" y="1076453"/>
                </a:lnTo>
                <a:lnTo>
                  <a:pt x="0" y="1076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38699" y="3514304"/>
            <a:ext cx="1002441" cy="993328"/>
          </a:xfrm>
          <a:custGeom>
            <a:avLst/>
            <a:gdLst/>
            <a:ahLst/>
            <a:cxnLst/>
            <a:rect r="r" b="b" t="t" l="l"/>
            <a:pathLst>
              <a:path h="993328" w="1002441">
                <a:moveTo>
                  <a:pt x="0" y="0"/>
                </a:moveTo>
                <a:lnTo>
                  <a:pt x="1002441" y="0"/>
                </a:lnTo>
                <a:lnTo>
                  <a:pt x="1002441" y="993328"/>
                </a:lnTo>
                <a:lnTo>
                  <a:pt x="0" y="9933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86338" y="1076041"/>
            <a:ext cx="8315325" cy="160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14"/>
              </a:lnSpc>
            </a:pPr>
            <a:r>
              <a:rPr lang="en-US" b="true" sz="936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FEATURES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6024" y="6535954"/>
            <a:ext cx="5267585" cy="209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AI trained on Malaysian F&amp;B laws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RAG over DBKL, KKM, food hygiene, premise guidelines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Answers in BM &amp; English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6657" y="5057775"/>
            <a:ext cx="4786320" cy="1376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Cikgu Compliance (AI Chat)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50840" y="6535954"/>
            <a:ext cx="4786320" cy="209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Automated compliance checker. 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Identify missing permits like Signage or Liquor licenses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51708" y="5405424"/>
            <a:ext cx="4786320" cy="68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Permit Checker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46760" y="6626455"/>
            <a:ext cx="5112540" cy="2096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Upload SOP and optionally an official compliance doc. 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AI detects missing parts.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Summaries + recommendations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46760" y="5405424"/>
            <a:ext cx="4786320" cy="68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Smart Auditor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BB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85104" y="1764494"/>
            <a:ext cx="6174196" cy="6356958"/>
          </a:xfrm>
          <a:custGeom>
            <a:avLst/>
            <a:gdLst/>
            <a:ahLst/>
            <a:cxnLst/>
            <a:rect r="r" b="b" t="t" l="l"/>
            <a:pathLst>
              <a:path h="6356958" w="6174196">
                <a:moveTo>
                  <a:pt x="0" y="0"/>
                </a:moveTo>
                <a:lnTo>
                  <a:pt x="6174196" y="0"/>
                </a:lnTo>
                <a:lnTo>
                  <a:pt x="6174196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4290" y="885825"/>
            <a:ext cx="10581283" cy="249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35"/>
              </a:lnSpc>
            </a:pPr>
            <a:r>
              <a:rPr lang="en-US" b="true" sz="7167" spc="-143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FEATURE SPOTLIGHT: CIKGU COMPLIANCE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6657" y="7097929"/>
            <a:ext cx="8235388" cy="1562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Trained on local authorities, KKM, and Halal guidelines.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Understands eng/malay and local context.</a:t>
            </a:r>
          </a:p>
          <a:p>
            <a:pPr algn="l" marL="518158" indent="-259079" lvl="1">
              <a:lnSpc>
                <a:spcPts val="4223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Provides actionable steps, not just links.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6657" y="4902618"/>
            <a:ext cx="5989483" cy="68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3943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Your Local AI Expert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BB03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848605" y="5440495"/>
            <a:ext cx="1594436" cy="1594436"/>
          </a:xfrm>
          <a:custGeom>
            <a:avLst/>
            <a:gdLst/>
            <a:ahLst/>
            <a:cxnLst/>
            <a:rect r="r" b="b" t="t" l="l"/>
            <a:pathLst>
              <a:path h="1594436" w="1594436">
                <a:moveTo>
                  <a:pt x="0" y="0"/>
                </a:moveTo>
                <a:lnTo>
                  <a:pt x="1594436" y="0"/>
                </a:lnTo>
                <a:lnTo>
                  <a:pt x="1594436" y="1594436"/>
                </a:lnTo>
                <a:lnTo>
                  <a:pt x="0" y="1594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75883" y="4889307"/>
            <a:ext cx="3331562" cy="1948964"/>
          </a:xfrm>
          <a:custGeom>
            <a:avLst/>
            <a:gdLst/>
            <a:ahLst/>
            <a:cxnLst/>
            <a:rect r="r" b="b" t="t" l="l"/>
            <a:pathLst>
              <a:path h="1948964" w="3331562">
                <a:moveTo>
                  <a:pt x="0" y="0"/>
                </a:moveTo>
                <a:lnTo>
                  <a:pt x="3331562" y="0"/>
                </a:lnTo>
                <a:lnTo>
                  <a:pt x="3331562" y="1948964"/>
                </a:lnTo>
                <a:lnTo>
                  <a:pt x="0" y="1948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23348" y="5027442"/>
            <a:ext cx="3873009" cy="1089570"/>
          </a:xfrm>
          <a:custGeom>
            <a:avLst/>
            <a:gdLst/>
            <a:ahLst/>
            <a:cxnLst/>
            <a:rect r="r" b="b" t="t" l="l"/>
            <a:pathLst>
              <a:path h="1089570" w="3873009">
                <a:moveTo>
                  <a:pt x="0" y="0"/>
                </a:moveTo>
                <a:lnTo>
                  <a:pt x="3873009" y="0"/>
                </a:lnTo>
                <a:lnTo>
                  <a:pt x="3873009" y="1089570"/>
                </a:lnTo>
                <a:lnTo>
                  <a:pt x="0" y="108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47819" y="6698037"/>
            <a:ext cx="3729012" cy="1147269"/>
          </a:xfrm>
          <a:custGeom>
            <a:avLst/>
            <a:gdLst/>
            <a:ahLst/>
            <a:cxnLst/>
            <a:rect r="r" b="b" t="t" l="l"/>
            <a:pathLst>
              <a:path h="1147269" w="3729012">
                <a:moveTo>
                  <a:pt x="0" y="0"/>
                </a:moveTo>
                <a:lnTo>
                  <a:pt x="3729012" y="0"/>
                </a:lnTo>
                <a:lnTo>
                  <a:pt x="3729012" y="1147268"/>
                </a:lnTo>
                <a:lnTo>
                  <a:pt x="0" y="1147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2997" r="0" b="-11203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986338" y="1076041"/>
            <a:ext cx="8315325" cy="160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14"/>
              </a:lnSpc>
            </a:pPr>
            <a:r>
              <a:rPr lang="en-US" b="true" sz="936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TECH STACKS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63033" y="4708332"/>
            <a:ext cx="1365580" cy="66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</a:pPr>
            <a:r>
              <a:rPr lang="en-US" sz="32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8924" y="3620247"/>
            <a:ext cx="4786320" cy="83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Frontend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92942" y="3620247"/>
            <a:ext cx="4786320" cy="830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Backend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24665"/>
            <a:ext cx="18420322" cy="6170808"/>
          </a:xfrm>
          <a:custGeom>
            <a:avLst/>
            <a:gdLst/>
            <a:ahLst/>
            <a:cxnLst/>
            <a:rect r="r" b="b" t="t" l="l"/>
            <a:pathLst>
              <a:path h="6170808" w="18420322">
                <a:moveTo>
                  <a:pt x="0" y="0"/>
                </a:moveTo>
                <a:lnTo>
                  <a:pt x="18420322" y="0"/>
                </a:lnTo>
                <a:lnTo>
                  <a:pt x="18420322" y="6170808"/>
                </a:lnTo>
                <a:lnTo>
                  <a:pt x="0" y="6170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0889" y="664881"/>
            <a:ext cx="16238544" cy="160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14"/>
              </a:lnSpc>
            </a:pPr>
            <a:r>
              <a:rPr lang="en-US" b="true" sz="936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SYSTEM ARCHITECTURE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DAG55JBNN1E</dc:identifier>
  <dcterms:modified xsi:type="dcterms:W3CDTF">2011-08-01T06:04:30Z</dcterms:modified>
  <cp:revision>1</cp:revision>
  <dc:title>Kitchen Pilot - Team AAA</dc:title>
</cp:coreProperties>
</file>